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5" r:id="rId2"/>
    <p:sldId id="298" r:id="rId3"/>
    <p:sldId id="300" r:id="rId4"/>
    <p:sldId id="301" r:id="rId5"/>
    <p:sldId id="308" r:id="rId6"/>
    <p:sldId id="312" r:id="rId7"/>
    <p:sldId id="269" r:id="rId8"/>
    <p:sldId id="311" r:id="rId9"/>
    <p:sldId id="305" r:id="rId10"/>
    <p:sldId id="262" r:id="rId11"/>
    <p:sldId id="263" r:id="rId12"/>
    <p:sldId id="302" r:id="rId13"/>
    <p:sldId id="265" r:id="rId14"/>
    <p:sldId id="303" r:id="rId15"/>
    <p:sldId id="304" r:id="rId16"/>
    <p:sldId id="324" r:id="rId17"/>
    <p:sldId id="266" r:id="rId18"/>
    <p:sldId id="306" r:id="rId19"/>
    <p:sldId id="267" r:id="rId20"/>
    <p:sldId id="307" r:id="rId21"/>
    <p:sldId id="296" r:id="rId22"/>
    <p:sldId id="323" r:id="rId23"/>
    <p:sldId id="315" r:id="rId24"/>
    <p:sldId id="314" r:id="rId25"/>
    <p:sldId id="325" r:id="rId26"/>
    <p:sldId id="297" r:id="rId27"/>
    <p:sldId id="274" r:id="rId28"/>
    <p:sldId id="291" r:id="rId29"/>
    <p:sldId id="292" r:id="rId30"/>
    <p:sldId id="275" r:id="rId31"/>
    <p:sldId id="276" r:id="rId32"/>
    <p:sldId id="277" r:id="rId33"/>
    <p:sldId id="278" r:id="rId34"/>
    <p:sldId id="279" r:id="rId35"/>
    <p:sldId id="317" r:id="rId36"/>
    <p:sldId id="316" r:id="rId37"/>
    <p:sldId id="322" r:id="rId38"/>
    <p:sldId id="320" r:id="rId39"/>
    <p:sldId id="321" r:id="rId40"/>
    <p:sldId id="318" r:id="rId41"/>
    <p:sldId id="286" r:id="rId42"/>
    <p:sldId id="287" r:id="rId43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9EA10-AFD1-455F-B42A-0CE93030DE29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8213F-6D8A-4D80-A113-74D312D6CD87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82E1A-8084-431A-A203-E216145CF07F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E3C57-08B1-4BA0-8816-BDF90BEE1EF4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107E2-D2F3-483B-A661-C7B23103E07D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2CED3-1698-4577-AD70-8FB7F26F0C0C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D247D-DC72-4FE3-9F68-9A47CE66C899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664A9-8035-4493-A362-DFFB90B73C1C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81731-C478-4F91-A6FF-CAE07E49ED3D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DBDB8-B955-4E9A-BB60-8E2783FC697D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0EEDA-9E15-4FE4-85B2-EFF3C722DA33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D9D2D7-77A7-4359-8397-BD4154BADB05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6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7B65-1B1F-46EB-93E8-B7E5E4A6911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FEB16-DC60-4437-A107-971B25A27C93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8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1323A-AD03-4DD3-B41C-5751EE3BDDD6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80542-27C1-4660-A5CC-DACF34E46438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4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DB7D3-8E2A-47D2-8EC7-CF457F81733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104354-8D6B-412D-8AC6-1B9044478D39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3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ED5862-FB4F-4D97-89A6-3A9E051CFB7C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46C24-B99D-465A-A1AC-9689BD362057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6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CFF17-FC5F-4474-965E-7A2F517165E1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com Único Canto Aparado e Arredondado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riângulo retângulo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orma livre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Arial" charset="0"/>
            </a:endParaRPr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Arial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9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DC2CA-999E-4CAB-8B2F-2353FB46DC41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10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1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52B46-A16C-4D97-8FBE-91B629BB8EE4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  <p:transition advTm="5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Arial" charset="0"/>
            </a:endParaRPr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+mn-lt"/>
              <a:cs typeface="Arial" charset="0"/>
            </a:endParaRPr>
          </a:p>
        </p:txBody>
      </p:sp>
      <p:sp>
        <p:nvSpPr>
          <p:cNvPr id="1028" name="Espaço Reservado para Título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  <a:endParaRPr lang="en-US" smtClean="0"/>
          </a:p>
        </p:txBody>
      </p:sp>
      <p:sp>
        <p:nvSpPr>
          <p:cNvPr id="1029" name="Espaço Reservado para Texto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A2480C4-0AB1-41E7-9EEF-291D6F7A9E65}" type="datetimeFigureOut">
              <a:rPr lang="pt-BR"/>
              <a:pPr>
                <a:defRPr/>
              </a:pPr>
              <a:t>29/6/2012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04617B">
                    <a:shade val="90000"/>
                  </a:srgb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986DCB3-E2B9-4A34-8681-DA85A3E5AFCC}" type="slidenum">
              <a:rPr lang="pt-BR"/>
              <a:pPr>
                <a:defRPr/>
              </a:pPr>
              <a:t>‹#›</a:t>
            </a:fld>
            <a:endParaRPr lang="pt-BR"/>
          </a:p>
        </p:txBody>
      </p:sp>
      <p:grpSp>
        <p:nvGrpSpPr>
          <p:cNvPr id="1033" name="Grupo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orma liv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3" name="Forma liv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+mn-lt"/>
                <a:cs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73" r:id="rId9"/>
    <p:sldLayoutId id="2147483664" r:id="rId10"/>
    <p:sldLayoutId id="2147483663" r:id="rId11"/>
    <p:sldLayoutId id="2147483674" r:id="rId12"/>
  </p:sldLayoutIdLst>
  <p:transition advTm="5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-243408"/>
            <a:ext cx="8229600" cy="1143000"/>
          </a:xfrm>
          <a:extLst/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4000" b="1" dirty="0" smtClean="0"/>
              <a:t>  </a:t>
            </a:r>
            <a:r>
              <a:rPr lang="pt-BR" sz="4000" b="1" dirty="0" smtClean="0">
                <a:solidFill>
                  <a:schemeClr val="tx2">
                    <a:lumMod val="50000"/>
                  </a:schemeClr>
                </a:solidFill>
              </a:rPr>
              <a:t>Programa </a:t>
            </a:r>
            <a:r>
              <a:rPr lang="pt-BR" sz="4000" b="1" dirty="0">
                <a:solidFill>
                  <a:schemeClr val="tx2">
                    <a:lumMod val="50000"/>
                  </a:schemeClr>
                </a:solidFill>
              </a:rPr>
              <a:t>de Despoluição </a:t>
            </a:r>
            <a:r>
              <a:rPr lang="pt-BR" sz="4000" b="1" dirty="0" smtClean="0">
                <a:solidFill>
                  <a:schemeClr val="tx2">
                    <a:lumMod val="50000"/>
                  </a:schemeClr>
                </a:solidFill>
              </a:rPr>
              <a:t>do </a:t>
            </a:r>
            <a:r>
              <a:rPr lang="pt-BR" sz="4000" b="1" dirty="0">
                <a:solidFill>
                  <a:schemeClr val="tx2">
                    <a:lumMod val="50000"/>
                  </a:schemeClr>
                </a:solidFill>
              </a:rPr>
              <a:t>Rio Santana</a:t>
            </a:r>
          </a:p>
        </p:txBody>
      </p:sp>
      <p:pic>
        <p:nvPicPr>
          <p:cNvPr id="14338" name="Imagem 3" descr="RIO SANTANA 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4338" y="1268413"/>
            <a:ext cx="569595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179388" y="5157788"/>
            <a:ext cx="8964612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pt-BR">
              <a:solidFill>
                <a:schemeClr val="tx2"/>
              </a:solidFill>
              <a:latin typeface="Constantia" pitchFamily="18" charset="0"/>
            </a:endParaRPr>
          </a:p>
          <a:p>
            <a:pPr algn="ctr"/>
            <a:r>
              <a:rPr lang="pt-BR" sz="2400">
                <a:solidFill>
                  <a:schemeClr val="tx2"/>
                </a:solidFill>
                <a:latin typeface="Constantia" pitchFamily="18" charset="0"/>
              </a:rPr>
              <a:t>O Rio Santana além de abastecer Miguel Pereira e Paty do Alferes, é o maior afluente natural do rio Guandu que abastece toda a região metropolitana do Rio.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23554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23555" name="Picture 4" descr="imperador 0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24578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24579" name="Picture 4" descr="fotos tingua 0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25602" name="Picture 2" descr="Imagem 0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6988"/>
            <a:ext cx="9144000" cy="690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26626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4941168"/>
            <a:ext cx="4536504" cy="1008112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ctr">
              <a:defRPr/>
            </a:pPr>
            <a:r>
              <a:rPr lang="pt-BR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Andalus" pitchFamily="18" charset="-78"/>
              </a:rPr>
              <a:t>Viaduto Paulo de </a:t>
            </a:r>
            <a:r>
              <a:rPr lang="pt-BR" sz="2800" b="1" dirty="0" err="1" smtClean="0">
                <a:solidFill>
                  <a:schemeClr val="tx2">
                    <a:lumMod val="50000"/>
                  </a:schemeClr>
                </a:solidFill>
                <a:latin typeface="+mn-lt"/>
                <a:cs typeface="Andalus" pitchFamily="18" charset="-78"/>
              </a:rPr>
              <a:t>Frontin</a:t>
            </a:r>
            <a:r>
              <a:rPr lang="pt-BR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Andalus" pitchFamily="18" charset="-78"/>
              </a:rPr>
              <a:t>               1897</a:t>
            </a:r>
            <a:endParaRPr lang="pt-BR" sz="2800" b="1" dirty="0">
              <a:solidFill>
                <a:schemeClr val="tx2">
                  <a:lumMod val="50000"/>
                </a:schemeClr>
              </a:solidFill>
              <a:latin typeface="+mn-lt"/>
              <a:cs typeface="Andalus" pitchFamily="18" charset="-78"/>
            </a:endParaRPr>
          </a:p>
        </p:txBody>
      </p:sp>
      <p:pic>
        <p:nvPicPr>
          <p:cNvPr id="27650" name="Picture 3" descr="Imagem 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3800" y="3752850"/>
            <a:ext cx="414020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 descr="Imagem 0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156325" cy="461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512" y="4725144"/>
            <a:ext cx="4824536" cy="1152128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ctr">
              <a:defRPr/>
            </a:pPr>
            <a:r>
              <a:rPr lang="pt-BR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Andalus" pitchFamily="2" charset="-78"/>
              </a:rPr>
              <a:t>Fazenda Santa Cecília </a:t>
            </a:r>
            <a:br>
              <a:rPr lang="pt-BR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Andalus" pitchFamily="2" charset="-78"/>
              </a:rPr>
            </a:br>
            <a:r>
              <a:rPr lang="pt-BR" sz="2800" b="1" dirty="0" smtClean="0">
                <a:solidFill>
                  <a:schemeClr val="tx2">
                    <a:lumMod val="50000"/>
                  </a:schemeClr>
                </a:solidFill>
                <a:latin typeface="+mn-lt"/>
                <a:cs typeface="Andalus" pitchFamily="2" charset="-78"/>
              </a:rPr>
              <a:t>Capela de Oscar Niemeyer</a:t>
            </a:r>
            <a:endParaRPr lang="pt-BR" sz="2800" b="1" dirty="0">
              <a:solidFill>
                <a:schemeClr val="tx2">
                  <a:lumMod val="50000"/>
                </a:schemeClr>
              </a:solidFill>
              <a:latin typeface="+mn-lt"/>
              <a:cs typeface="Andalus" pitchFamily="2" charset="-78"/>
            </a:endParaRPr>
          </a:p>
        </p:txBody>
      </p:sp>
      <p:pic>
        <p:nvPicPr>
          <p:cNvPr id="28674" name="Imagem 2" descr="veracruz II 077"/>
          <p:cNvPicPr>
            <a:picLocks noChangeAspect="1" noChangeArrowheads="1"/>
          </p:cNvPicPr>
          <p:nvPr/>
        </p:nvPicPr>
        <p:blipFill>
          <a:blip r:embed="rId2">
            <a:lum bright="24000" contrast="12000"/>
          </a:blip>
          <a:srcRect/>
          <a:stretch>
            <a:fillRect/>
          </a:stretch>
        </p:blipFill>
        <p:spPr bwMode="auto">
          <a:xfrm>
            <a:off x="5292725" y="3573463"/>
            <a:ext cx="3851275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Imagem 3" descr="veracruz II 034"/>
          <p:cNvPicPr>
            <a:picLocks noChangeAspect="1" noChangeArrowheads="1"/>
          </p:cNvPicPr>
          <p:nvPr/>
        </p:nvPicPr>
        <p:blipFill>
          <a:blip r:embed="rId3">
            <a:lum bright="18000"/>
          </a:blip>
          <a:srcRect/>
          <a:stretch>
            <a:fillRect/>
          </a:stretch>
        </p:blipFill>
        <p:spPr bwMode="auto">
          <a:xfrm>
            <a:off x="0" y="0"/>
            <a:ext cx="6011863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0"/>
            <a:ext cx="8305800" cy="980728"/>
          </a:xfrm>
          <a:extLst>
            <a:ext uri="{909E8E84-426E-40DD-AFC4-6F175D3DCCD1}"/>
            <a:ext uri="{91240B29-F687-4F45-9708-019B960494DF}"/>
          </a:extLst>
        </p:spPr>
        <p:txBody>
          <a:bodyPr/>
          <a:lstStyle/>
          <a:p>
            <a:pPr algn="ctr">
              <a:defRPr/>
            </a:pPr>
            <a:r>
              <a:rPr lang="pt-BR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Pesque Pague</a:t>
            </a:r>
            <a:endParaRPr lang="pt-BR" dirty="0">
              <a:solidFill>
                <a:schemeClr val="bg2">
                  <a:lumMod val="10000"/>
                </a:schemeClr>
              </a:solidFill>
              <a:latin typeface="+mn-lt"/>
            </a:endParaRPr>
          </a:p>
        </p:txBody>
      </p:sp>
      <p:pic>
        <p:nvPicPr>
          <p:cNvPr id="29698" name="Picture 2" descr="Image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125538"/>
            <a:ext cx="7620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30722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30723" name="Picture 4" descr="Imagem 0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pt-BR" dirty="0"/>
          </a:p>
        </p:txBody>
      </p:sp>
      <p:pic>
        <p:nvPicPr>
          <p:cNvPr id="31746" name="Picture 2" descr="C:\Users\crody\Desktop\rebio\imperador 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32770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32771" name="Picture 4" descr="zaluar 0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Lonas de 2x2_01 I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4113" y="0"/>
            <a:ext cx="6851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33794" name="Picture 3" descr="C:\Users\crody\Desktop\rebio\PB26009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Imagem 2" descr="sist 124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179388" y="4005263"/>
            <a:ext cx="8893175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6" descr="P3200005"/>
          <p:cNvPicPr>
            <a:picLocks noChangeAspect="1" noChangeArrowheads="1"/>
          </p:cNvPicPr>
          <p:nvPr/>
        </p:nvPicPr>
        <p:blipFill>
          <a:blip r:embed="rId3">
            <a:lum bright="20000" contrast="-20000"/>
          </a:blip>
          <a:srcRect/>
          <a:stretch>
            <a:fillRect/>
          </a:stretch>
        </p:blipFill>
        <p:spPr bwMode="auto">
          <a:xfrm>
            <a:off x="101600" y="1438275"/>
            <a:ext cx="38227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Imagem 24" descr="Apresentação_SecMA_RioClaro.jpg"/>
          <p:cNvPicPr>
            <a:picLocks noChangeAspect="1" noChangeArrowheads="1"/>
          </p:cNvPicPr>
          <p:nvPr/>
        </p:nvPicPr>
        <p:blipFill>
          <a:blip r:embed="rId4"/>
          <a:srcRect t="15788" r="1466"/>
          <a:stretch>
            <a:fillRect/>
          </a:stretch>
        </p:blipFill>
        <p:spPr bwMode="auto">
          <a:xfrm>
            <a:off x="5076825" y="1395413"/>
            <a:ext cx="3960813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Rectangle 8"/>
          <p:cNvSpPr>
            <a:spLocks noChangeArrowheads="1"/>
          </p:cNvSpPr>
          <p:nvPr/>
        </p:nvSpPr>
        <p:spPr bwMode="auto">
          <a:xfrm>
            <a:off x="0" y="257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pt-BR">
              <a:latin typeface="Constantia" pitchFamily="18" charset="0"/>
            </a:endParaRPr>
          </a:p>
        </p:txBody>
      </p:sp>
      <p:sp>
        <p:nvSpPr>
          <p:cNvPr id="34821" name="Rectangle 10"/>
          <p:cNvSpPr>
            <a:spLocks noChangeArrowheads="1"/>
          </p:cNvSpPr>
          <p:nvPr/>
        </p:nvSpPr>
        <p:spPr bwMode="auto">
          <a:xfrm>
            <a:off x="0" y="4283075"/>
            <a:ext cx="2317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"/>
            <a:r>
              <a:rPr lang="pt-BR" sz="1200"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lang="pt-BR">
              <a:latin typeface="Constantia" pitchFamily="18" charset="0"/>
              <a:ea typeface="Times New Roman" pitchFamily="18" charset="0"/>
              <a:cs typeface="Tahoma" pitchFamily="34" charset="0"/>
            </a:endParaRPr>
          </a:p>
        </p:txBody>
      </p:sp>
      <p:sp>
        <p:nvSpPr>
          <p:cNvPr id="547852" name="Rectangle 12"/>
          <p:cNvSpPr>
            <a:spLocks noGrp="1" noChangeArrowheads="1"/>
          </p:cNvSpPr>
          <p:nvPr>
            <p:ph type="title"/>
          </p:nvPr>
        </p:nvSpPr>
        <p:spPr>
          <a:xfrm>
            <a:off x="3276600" y="620713"/>
            <a:ext cx="2447925" cy="360362"/>
          </a:xfrm>
          <a:ex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1400" b="1" dirty="0">
                <a:solidFill>
                  <a:schemeClr val="bg1"/>
                </a:solidFill>
              </a:rPr>
              <a:t>FASES DO BIOSSISTEMA:</a:t>
            </a:r>
          </a:p>
        </p:txBody>
      </p:sp>
      <p:sp>
        <p:nvSpPr>
          <p:cNvPr id="34823" name="Rectangle 13"/>
          <p:cNvSpPr>
            <a:spLocks noChangeArrowheads="1"/>
          </p:cNvSpPr>
          <p:nvPr/>
        </p:nvSpPr>
        <p:spPr bwMode="auto">
          <a:xfrm>
            <a:off x="6084888" y="981075"/>
            <a:ext cx="24479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pt-BR" sz="2400">
                <a:solidFill>
                  <a:schemeClr val="bg1"/>
                </a:solidFill>
                <a:latin typeface="Constantia" pitchFamily="18" charset="0"/>
              </a:rPr>
              <a:t>Zona de Raízes</a:t>
            </a:r>
          </a:p>
        </p:txBody>
      </p:sp>
      <p:sp>
        <p:nvSpPr>
          <p:cNvPr id="34824" name="Rectangle 14"/>
          <p:cNvSpPr>
            <a:spLocks noChangeArrowheads="1"/>
          </p:cNvSpPr>
          <p:nvPr/>
        </p:nvSpPr>
        <p:spPr bwMode="auto">
          <a:xfrm>
            <a:off x="935038" y="981075"/>
            <a:ext cx="21240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pt-BR" sz="2400">
                <a:solidFill>
                  <a:schemeClr val="bg1"/>
                </a:solidFill>
                <a:latin typeface="Constantia" pitchFamily="18" charset="0"/>
              </a:rPr>
              <a:t>Biodigestor</a:t>
            </a:r>
          </a:p>
        </p:txBody>
      </p:sp>
      <p:sp>
        <p:nvSpPr>
          <p:cNvPr id="34825" name="Rectangle 15"/>
          <p:cNvSpPr>
            <a:spLocks noChangeArrowheads="1"/>
          </p:cNvSpPr>
          <p:nvPr/>
        </p:nvSpPr>
        <p:spPr bwMode="auto">
          <a:xfrm>
            <a:off x="3276600" y="981075"/>
            <a:ext cx="244792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2800">
                <a:solidFill>
                  <a:schemeClr val="bg1"/>
                </a:solidFill>
                <a:latin typeface="Constantia" pitchFamily="18" charset="0"/>
              </a:rPr>
              <a:t>+</a:t>
            </a:r>
          </a:p>
        </p:txBody>
      </p:sp>
      <p:sp>
        <p:nvSpPr>
          <p:cNvPr id="547856" name="Rectangle 16"/>
          <p:cNvSpPr>
            <a:spLocks noChangeArrowheads="1"/>
          </p:cNvSpPr>
          <p:nvPr/>
        </p:nvSpPr>
        <p:spPr bwMode="auto">
          <a:xfrm>
            <a:off x="684213" y="115888"/>
            <a:ext cx="770413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3200" dirty="0">
                <a:solidFill>
                  <a:schemeClr val="tx2">
                    <a:lumMod val="50000"/>
                  </a:schemeClr>
                </a:solidFill>
                <a:latin typeface="+mn-lt"/>
              </a:rPr>
              <a:t>TECNOLOGIA EMPREGADA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35842" name="Imagem 3" descr="imp 1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215900" y="-25400"/>
            <a:ext cx="8820150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36866" name="Picture 2" descr="G:\saneamentobasico-e12976139735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0"/>
            <a:ext cx="9180513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2719388"/>
            <a:ext cx="9144000" cy="395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tabLst>
                <a:tab pos="1714500" algn="l"/>
              </a:tabLst>
              <a:defRPr/>
            </a:pPr>
            <a:r>
              <a:rPr lang="pt-BR" sz="1200" dirty="0"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pt-BR" sz="2800" b="1" dirty="0">
                <a:solidFill>
                  <a:schemeClr val="bg2">
                    <a:lumMod val="10000"/>
                  </a:schemeClr>
                </a:solidFill>
                <a:latin typeface="+mn-lt"/>
                <a:ea typeface="Times New Roman" pitchFamily="18" charset="0"/>
                <a:cs typeface="Andalus" pitchFamily="2" charset="-78"/>
              </a:rPr>
              <a:t>Vantagens do Sistema Proposto:</a:t>
            </a:r>
            <a:endParaRPr lang="pt-BR" sz="2000" b="1" dirty="0">
              <a:solidFill>
                <a:schemeClr val="bg2">
                  <a:lumMod val="10000"/>
                </a:schemeClr>
              </a:solidFill>
              <a:latin typeface="+mn-lt"/>
              <a:cs typeface="Andalus" pitchFamily="2" charset="-78"/>
            </a:endParaRPr>
          </a:p>
          <a:p>
            <a:pPr algn="just" eaLnBrk="0" hangingPunct="0">
              <a:spcBef>
                <a:spcPts val="600"/>
              </a:spcBef>
              <a:spcAft>
                <a:spcPts val="600"/>
              </a:spcAft>
              <a:buFontTx/>
              <a:buChar char="•"/>
              <a:tabLst>
                <a:tab pos="1714500" algn="l"/>
              </a:tabLst>
              <a:defRPr/>
            </a:pPr>
            <a:r>
              <a:rPr lang="pt-BR" sz="2400" dirty="0">
                <a:latin typeface="+mn-lt"/>
                <a:ea typeface="Times New Roman" pitchFamily="18" charset="0"/>
                <a:cs typeface="Andalus" pitchFamily="2" charset="-78"/>
              </a:rPr>
              <a:t>Custo reduzido para implantação e manutenção;</a:t>
            </a:r>
            <a:endParaRPr lang="pt-BR" sz="2400" dirty="0">
              <a:latin typeface="+mn-lt"/>
              <a:cs typeface="Andalus" pitchFamily="2" charset="-78"/>
            </a:endParaRPr>
          </a:p>
          <a:p>
            <a:pPr algn="just" eaLnBrk="0" hangingPunct="0">
              <a:spcBef>
                <a:spcPts val="600"/>
              </a:spcBef>
              <a:spcAft>
                <a:spcPts val="600"/>
              </a:spcAft>
              <a:buFontTx/>
              <a:buChar char="•"/>
              <a:tabLst>
                <a:tab pos="1714500" algn="l"/>
              </a:tabLst>
              <a:defRPr/>
            </a:pPr>
            <a:r>
              <a:rPr lang="pt-BR" sz="2400" dirty="0">
                <a:latin typeface="+mn-lt"/>
                <a:ea typeface="Times New Roman" pitchFamily="18" charset="0"/>
                <a:cs typeface="Andalus" pitchFamily="2" charset="-78"/>
              </a:rPr>
              <a:t>Área reduzida para implantação;</a:t>
            </a:r>
            <a:endParaRPr lang="pt-BR" sz="2400" dirty="0">
              <a:latin typeface="+mn-lt"/>
              <a:cs typeface="Andalus" pitchFamily="2" charset="-78"/>
            </a:endParaRPr>
          </a:p>
          <a:p>
            <a:pPr algn="just" eaLnBrk="0" hangingPunct="0">
              <a:spcBef>
                <a:spcPts val="600"/>
              </a:spcBef>
              <a:spcAft>
                <a:spcPts val="600"/>
              </a:spcAft>
              <a:buFontTx/>
              <a:buChar char="•"/>
              <a:tabLst>
                <a:tab pos="1714500" algn="l"/>
              </a:tabLst>
              <a:defRPr/>
            </a:pPr>
            <a:r>
              <a:rPr lang="pt-BR" sz="2400" dirty="0">
                <a:latin typeface="+mn-lt"/>
                <a:ea typeface="Times New Roman" pitchFamily="18" charset="0"/>
                <a:cs typeface="Andalus" pitchFamily="2" charset="-78"/>
              </a:rPr>
              <a:t>Aspecto paisagístico;</a:t>
            </a:r>
            <a:endParaRPr lang="pt-BR" sz="2400" dirty="0">
              <a:latin typeface="+mn-lt"/>
              <a:cs typeface="Andalus" pitchFamily="2" charset="-78"/>
            </a:endParaRPr>
          </a:p>
          <a:p>
            <a:pPr algn="just" eaLnBrk="0" hangingPunct="0">
              <a:spcBef>
                <a:spcPts val="600"/>
              </a:spcBef>
              <a:spcAft>
                <a:spcPts val="600"/>
              </a:spcAft>
              <a:buFontTx/>
              <a:buChar char="•"/>
              <a:tabLst>
                <a:tab pos="1714500" algn="l"/>
              </a:tabLst>
              <a:defRPr/>
            </a:pPr>
            <a:r>
              <a:rPr lang="pt-BR" sz="2400" dirty="0">
                <a:latin typeface="+mn-lt"/>
                <a:ea typeface="Times New Roman" pitchFamily="18" charset="0"/>
                <a:cs typeface="Andalus" pitchFamily="2" charset="-78"/>
              </a:rPr>
              <a:t>Redução de mais de 80% da matéria orgânica e mais de 90% dos patógenos dos efluentes sem o uso de insumos químicos;</a:t>
            </a:r>
            <a:endParaRPr lang="pt-BR" sz="2400" dirty="0">
              <a:latin typeface="+mn-lt"/>
              <a:cs typeface="Andalus" pitchFamily="2" charset="-78"/>
            </a:endParaRPr>
          </a:p>
          <a:p>
            <a:pPr algn="just" eaLnBrk="0" hangingPunct="0">
              <a:spcBef>
                <a:spcPts val="600"/>
              </a:spcBef>
              <a:spcAft>
                <a:spcPts val="600"/>
              </a:spcAft>
              <a:buFontTx/>
              <a:buChar char="•"/>
              <a:tabLst>
                <a:tab pos="1714500" algn="l"/>
              </a:tabLst>
              <a:defRPr/>
            </a:pPr>
            <a:r>
              <a:rPr lang="pt-BR" sz="2400" dirty="0">
                <a:latin typeface="+mn-lt"/>
                <a:ea typeface="Times New Roman" pitchFamily="18" charset="0"/>
                <a:cs typeface="Andalus" pitchFamily="2" charset="-78"/>
              </a:rPr>
              <a:t>Possibilidade de capacitação de </a:t>
            </a:r>
            <a:r>
              <a:rPr lang="pt-BR" sz="2400" dirty="0" err="1">
                <a:latin typeface="+mn-lt"/>
                <a:ea typeface="Times New Roman" pitchFamily="18" charset="0"/>
                <a:cs typeface="Andalus" pitchFamily="2" charset="-78"/>
              </a:rPr>
              <a:t>mão-de-obra</a:t>
            </a:r>
            <a:r>
              <a:rPr lang="pt-BR" sz="2400" dirty="0">
                <a:latin typeface="+mn-lt"/>
                <a:ea typeface="Times New Roman" pitchFamily="18" charset="0"/>
                <a:cs typeface="Andalus" pitchFamily="2" charset="-78"/>
              </a:rPr>
              <a:t> local;</a:t>
            </a:r>
            <a:endParaRPr lang="pt-BR" sz="2400" dirty="0">
              <a:latin typeface="+mn-lt"/>
              <a:cs typeface="Andalus" pitchFamily="2" charset="-78"/>
            </a:endParaRPr>
          </a:p>
          <a:p>
            <a:pPr algn="just" eaLnBrk="0" hangingPunct="0">
              <a:spcBef>
                <a:spcPts val="600"/>
              </a:spcBef>
              <a:spcAft>
                <a:spcPts val="600"/>
              </a:spcAft>
              <a:buFontTx/>
              <a:buChar char="•"/>
              <a:tabLst>
                <a:tab pos="1714500" algn="l"/>
              </a:tabLst>
              <a:defRPr/>
            </a:pPr>
            <a:r>
              <a:rPr lang="pt-BR" sz="2400" dirty="0">
                <a:latin typeface="+mn-lt"/>
                <a:ea typeface="Times New Roman" pitchFamily="18" charset="0"/>
                <a:cs typeface="Andalus" pitchFamily="2" charset="-78"/>
              </a:rPr>
              <a:t>Geração e possibilidade de utilização de Biogás;</a:t>
            </a:r>
            <a:endParaRPr lang="pt-BR" sz="2400" dirty="0">
              <a:latin typeface="+mn-lt"/>
              <a:cs typeface="Andalus" pitchFamily="2" charset="-78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125413"/>
            <a:ext cx="8713787" cy="1143000"/>
          </a:xfrm>
        </p:spPr>
        <p:txBody>
          <a:bodyPr/>
          <a:lstStyle/>
          <a:p>
            <a:pPr algn="just">
              <a:defRPr/>
            </a:pPr>
            <a:r>
              <a:rPr lang="pt-BR" sz="24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Com o </a:t>
            </a:r>
            <a:r>
              <a:rPr lang="pt-BR" sz="2400" b="1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bio-digestor</a:t>
            </a:r>
            <a:r>
              <a:rPr lang="pt-BR" sz="24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o criador de porcos e patos, em especial, não poluirá mais os rios e ó </a:t>
            </a:r>
            <a:r>
              <a:rPr lang="pt-BR" sz="2400" b="1" dirty="0" err="1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bio-gás</a:t>
            </a:r>
            <a:r>
              <a:rPr lang="pt-BR" sz="2400" b="1" dirty="0" smtClean="0">
                <a:solidFill>
                  <a:schemeClr val="bg2">
                    <a:lumMod val="10000"/>
                  </a:schemeClr>
                </a:solidFill>
                <a:latin typeface="+mn-lt"/>
              </a:rPr>
              <a:t> servirá para atender a sua cozinha 30 dias no mês.</a:t>
            </a:r>
          </a:p>
        </p:txBody>
      </p:sp>
      <p:pic>
        <p:nvPicPr>
          <p:cNvPr id="37890" name="Picture 3" descr="DSC0555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68413"/>
            <a:ext cx="4351338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4" descr="DSC055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262063"/>
            <a:ext cx="2408238" cy="180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5" descr="DSC0557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429000"/>
            <a:ext cx="4314825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6"/>
          <p:cNvSpPr>
            <a:spLocks noChangeArrowheads="1"/>
          </p:cNvSpPr>
          <p:nvPr/>
        </p:nvSpPr>
        <p:spPr bwMode="auto">
          <a:xfrm>
            <a:off x="1338263" y="4575175"/>
            <a:ext cx="1400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>
                <a:latin typeface="Constantia" pitchFamily="18" charset="0"/>
              </a:rPr>
              <a:t>Bio-digestor</a:t>
            </a:r>
          </a:p>
        </p:txBody>
      </p:sp>
      <p:sp>
        <p:nvSpPr>
          <p:cNvPr id="37894" name="Rectangle 7"/>
          <p:cNvSpPr>
            <a:spLocks noChangeArrowheads="1"/>
          </p:cNvSpPr>
          <p:nvPr/>
        </p:nvSpPr>
        <p:spPr bwMode="auto">
          <a:xfrm>
            <a:off x="7092950" y="2349500"/>
            <a:ext cx="18653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>
                <a:latin typeface="Constantia" pitchFamily="18" charset="0"/>
              </a:rPr>
              <a:t>Torneira do bio-gás</a:t>
            </a:r>
          </a:p>
        </p:txBody>
      </p:sp>
      <p:sp>
        <p:nvSpPr>
          <p:cNvPr id="37895" name="Rectangle 8"/>
          <p:cNvSpPr>
            <a:spLocks noChangeArrowheads="1"/>
          </p:cNvSpPr>
          <p:nvPr/>
        </p:nvSpPr>
        <p:spPr bwMode="auto">
          <a:xfrm>
            <a:off x="179388" y="6308725"/>
            <a:ext cx="43926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>
                <a:latin typeface="Constantia" pitchFamily="18" charset="0"/>
              </a:rPr>
              <a:t>Bio-gás chegando à cozinha do Seu Jorge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305800" cy="1440160"/>
          </a:xfrm>
          <a:extLst>
            <a:ext uri="{909E8E84-426E-40DD-AFC4-6F175D3DCCD1}"/>
            <a:ext uri="{91240B29-F687-4F45-9708-019B960494DF}"/>
          </a:extLst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pt-BR" sz="5400" dirty="0" smtClean="0">
                <a:solidFill>
                  <a:schemeClr val="tx1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Resultados Esperados</a:t>
            </a:r>
            <a:r>
              <a:rPr lang="pt-BR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t-BR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pt-BR" dirty="0"/>
          </a:p>
        </p:txBody>
      </p:sp>
      <p:sp>
        <p:nvSpPr>
          <p:cNvPr id="38914" name="Rectangle 1"/>
          <p:cNvSpPr>
            <a:spLocks noChangeArrowheads="1"/>
          </p:cNvSpPr>
          <p:nvPr/>
        </p:nvSpPr>
        <p:spPr bwMode="auto">
          <a:xfrm>
            <a:off x="0" y="1363663"/>
            <a:ext cx="9144000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pt-BR" sz="2400">
                <a:latin typeface="Constantia" pitchFamily="18" charset="0"/>
                <a:ea typeface="Calibri" pitchFamily="34" charset="0"/>
                <a:cs typeface="Tahoma" pitchFamily="34" charset="0"/>
              </a:rPr>
              <a:t>Construção de biossistemas coletivos nos 5 principais adensamentos populacionais;</a:t>
            </a:r>
            <a:endParaRPr lang="pt-BR" sz="2400">
              <a:latin typeface="Constantia" pitchFamily="18" charset="0"/>
              <a:ea typeface="Calibri" pitchFamily="34" charset="0"/>
              <a:cs typeface="Arial" charset="0"/>
            </a:endParaRPr>
          </a:p>
          <a:p>
            <a:pPr algn="just" eaLnBrk="0" hangingPunct="0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pt-BR" sz="2400">
                <a:latin typeface="Constantia" pitchFamily="18" charset="0"/>
                <a:ea typeface="Calibri" pitchFamily="34" charset="0"/>
                <a:cs typeface="Tahoma" pitchFamily="34" charset="0"/>
              </a:rPr>
              <a:t>Construção de 358 sistemas de tratamento de efluentes unifamiliares;</a:t>
            </a:r>
            <a:endParaRPr lang="pt-BR" sz="2400">
              <a:latin typeface="Constantia" pitchFamily="18" charset="0"/>
              <a:cs typeface="Arial" charset="0"/>
            </a:endParaRPr>
          </a:p>
          <a:p>
            <a:pPr algn="just" eaLnBrk="0" hangingPunct="0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pt-BR" sz="2400">
                <a:latin typeface="Constantia" pitchFamily="18" charset="0"/>
              </a:rPr>
              <a:t>Beneficiamento direto de 2.600 pessoas e indireto de 9,5 milhões de pessoas da região metropolitana do Rio de Janeiro ;</a:t>
            </a:r>
            <a:endParaRPr lang="pt-BR" sz="2400">
              <a:latin typeface="Constantia" pitchFamily="18" charset="0"/>
              <a:cs typeface="Arial" charset="0"/>
            </a:endParaRPr>
          </a:p>
          <a:p>
            <a:pPr algn="just" eaLnBrk="0" hangingPunct="0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pt-BR" sz="2400">
                <a:latin typeface="Constantia" pitchFamily="18" charset="0"/>
              </a:rPr>
              <a:t>Melhoria da qualidade da água da calha principal do Rio Santana para classe 1 e dos pequenos afluentes para classe especial;</a:t>
            </a:r>
            <a:endParaRPr lang="pt-BR" sz="2400">
              <a:latin typeface="Constantia" pitchFamily="18" charset="0"/>
              <a:cs typeface="Arial" charset="0"/>
            </a:endParaRPr>
          </a:p>
          <a:p>
            <a:pPr algn="just" eaLnBrk="0" hangingPunct="0"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pt-BR" sz="2400">
                <a:latin typeface="Constantia" pitchFamily="18" charset="0"/>
              </a:rPr>
              <a:t>Diminuição dos casos de enfermidades transmitidas pela água nesta região;</a:t>
            </a:r>
            <a:endParaRPr lang="pt-BR" sz="2400">
              <a:latin typeface="Constantia" pitchFamily="18" charset="0"/>
              <a:cs typeface="Arial" charset="0"/>
            </a:endParaRPr>
          </a:p>
          <a:p>
            <a:pPr algn="just" eaLnBrk="0" hangingPunct="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pt-BR" sz="2400">
                <a:latin typeface="Constantia" pitchFamily="18" charset="0"/>
              </a:rPr>
              <a:t>Capacitação e geração de empregos.</a:t>
            </a:r>
            <a:endParaRPr lang="pt-BR" sz="2400">
              <a:latin typeface="Constantia" pitchFamily="18" charset="0"/>
              <a:cs typeface="Arial" charset="0"/>
            </a:endParaRPr>
          </a:p>
        </p:txBody>
      </p:sp>
    </p:spTree>
  </p:cSld>
  <p:clrMapOvr>
    <a:masterClrMapping/>
  </p:clrMapOvr>
  <p:transition advTm="5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4450"/>
            <a:ext cx="8435975" cy="1655763"/>
          </a:xfrm>
          <a:ex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COMITÊ GUANDU </a:t>
            </a:r>
            <a:br>
              <a:rPr lang="pt-BR" sz="3200" b="1" dirty="0">
                <a:solidFill>
                  <a:schemeClr val="tx2">
                    <a:lumMod val="75000"/>
                  </a:schemeClr>
                </a:solidFill>
              </a:rPr>
            </a:br>
            <a:r>
              <a:rPr lang="pt-BR" sz="3200" b="1" dirty="0">
                <a:solidFill>
                  <a:schemeClr val="tx2">
                    <a:lumMod val="75000"/>
                  </a:schemeClr>
                </a:solidFill>
              </a:rPr>
              <a:t>Legalização da Cooperativa dos Mineradores do Rio Santana</a:t>
            </a:r>
          </a:p>
        </p:txBody>
      </p:sp>
      <p:pic>
        <p:nvPicPr>
          <p:cNvPr id="39938" name="Picture 5" descr="O Secretário e o Chefe da CTEP, Júlio Cesar - 01-07-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989138"/>
            <a:ext cx="4454525" cy="334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0934" name="Rectangle 6"/>
          <p:cNvSpPr>
            <a:spLocks noChangeArrowheads="1"/>
          </p:cNvSpPr>
          <p:nvPr/>
        </p:nvSpPr>
        <p:spPr bwMode="auto">
          <a:xfrm>
            <a:off x="250825" y="5445125"/>
            <a:ext cx="447675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7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Apresentação do PCA no Comitê Guandu na Universidade Federal Rural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7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do Rio de Janeiro</a:t>
            </a:r>
          </a:p>
        </p:txBody>
      </p:sp>
      <p:pic>
        <p:nvPicPr>
          <p:cNvPr id="39940" name="Picture 7" descr="Logo deitada - Cooperativa Mineradores do Rio Santan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2092325"/>
            <a:ext cx="3568700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0936" name="Rectangle 8"/>
          <p:cNvSpPr>
            <a:spLocks noChangeArrowheads="1"/>
          </p:cNvSpPr>
          <p:nvPr/>
        </p:nvSpPr>
        <p:spPr bwMode="auto">
          <a:xfrm>
            <a:off x="5219700" y="4843463"/>
            <a:ext cx="360045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São 16 pontos de extração de areia, todos com o PCA e o laudo do DRM. É uma mineração artesanal, onde os mineradores estão cansados de serem </a:t>
            </a:r>
            <a:r>
              <a:rPr lang="pt-BR" dirty="0" err="1">
                <a:solidFill>
                  <a:schemeClr val="tx2">
                    <a:lumMod val="75000"/>
                  </a:schemeClr>
                </a:solidFill>
                <a:latin typeface="+mn-lt"/>
              </a:rPr>
              <a:t>acharcados</a:t>
            </a:r>
            <a:r>
              <a:rPr lang="pt-BR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pelo poder público.</a:t>
            </a:r>
          </a:p>
        </p:txBody>
      </p:sp>
      <p:sp>
        <p:nvSpPr>
          <p:cNvPr id="380937" name="Rectangle 9"/>
          <p:cNvSpPr>
            <a:spLocks noChangeArrowheads="1"/>
          </p:cNvSpPr>
          <p:nvPr/>
        </p:nvSpPr>
        <p:spPr bwMode="auto">
          <a:xfrm>
            <a:off x="5148263" y="4076700"/>
            <a:ext cx="31146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600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Logo desenvolvida pela secretaria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6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548680"/>
            <a:ext cx="8305800" cy="720080"/>
          </a:xfrm>
          <a:extLst/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4000" b="1" dirty="0"/>
              <a:t>Programa de Despoluição do Lago de </a:t>
            </a:r>
            <a:r>
              <a:rPr lang="pt-BR" sz="4000" b="1" dirty="0" err="1"/>
              <a:t>Javary</a:t>
            </a:r>
            <a:endParaRPr lang="pt-BR" sz="4000" b="1" dirty="0"/>
          </a:p>
        </p:txBody>
      </p:sp>
      <p:pic>
        <p:nvPicPr>
          <p:cNvPr id="40962" name="Picture 5" descr="Lago de Javar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4075" y="1557338"/>
            <a:ext cx="4686300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6" descr="Logo Secretaria Estadual do Ambien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5661025"/>
            <a:ext cx="17526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7" descr="Logo Governo do Estad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762625"/>
            <a:ext cx="21082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Picture 9" descr="Logo Educação Ambiental - INE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5661025"/>
            <a:ext cx="1392237" cy="87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10" descr="Logo SEMAM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48488" y="5805488"/>
            <a:ext cx="2016125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41986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41987" name="Picture 2" descr="C:\Users\crody\Pictures\foto aérea java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59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43010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43011" name="Picture 2" descr="C:\Users\crody\Pictures\P72700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16386" name="Picture 2" descr="C:\Users\crody\Desktop\rebio\APA SANTANA 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75" y="0"/>
            <a:ext cx="91122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44034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pic>
        <p:nvPicPr>
          <p:cNvPr id="44035" name="Picture 2" descr="E:\DSC049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40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4000" b="1" dirty="0">
                <a:solidFill>
                  <a:schemeClr val="accent1">
                    <a:lumMod val="50000"/>
                  </a:schemeClr>
                </a:solidFill>
              </a:rPr>
              <a:t>Números do Programa de Despoluição do Lago de </a:t>
            </a:r>
            <a:r>
              <a:rPr lang="pt-BR" sz="4000" b="1" dirty="0" err="1">
                <a:solidFill>
                  <a:schemeClr val="accent1">
                    <a:lumMod val="50000"/>
                  </a:schemeClr>
                </a:solidFill>
              </a:rPr>
              <a:t>Javary</a:t>
            </a:r>
            <a:r>
              <a:rPr lang="pt-BR" sz="40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5058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3554413" y="1989138"/>
            <a:ext cx="5410200" cy="4248150"/>
          </a:xfrm>
        </p:spPr>
        <p:txBody>
          <a:bodyPr/>
          <a:lstStyle/>
          <a:p>
            <a:pPr eaLnBrk="1" hangingPunct="1"/>
            <a:r>
              <a:rPr lang="pt-BR" sz="2800" b="1" smtClean="0">
                <a:solidFill>
                  <a:schemeClr val="accent1"/>
                </a:solidFill>
              </a:rPr>
              <a:t>26 km de rede de esgoto;</a:t>
            </a:r>
          </a:p>
          <a:p>
            <a:pPr eaLnBrk="1" hangingPunct="1"/>
            <a:r>
              <a:rPr lang="pt-BR" sz="2800" b="1" smtClean="0">
                <a:solidFill>
                  <a:schemeClr val="accent1"/>
                </a:solidFill>
              </a:rPr>
              <a:t>5 elevatórias;</a:t>
            </a:r>
          </a:p>
          <a:p>
            <a:pPr eaLnBrk="1" hangingPunct="1"/>
            <a:r>
              <a:rPr lang="pt-BR" sz="2800" b="1" smtClean="0">
                <a:solidFill>
                  <a:schemeClr val="accent1"/>
                </a:solidFill>
              </a:rPr>
              <a:t>1 estação de tratamento de esgoto;</a:t>
            </a:r>
          </a:p>
          <a:p>
            <a:pPr eaLnBrk="1" hangingPunct="1"/>
            <a:r>
              <a:rPr lang="pt-BR" sz="2800" b="1" smtClean="0">
                <a:solidFill>
                  <a:schemeClr val="accent1"/>
                </a:solidFill>
              </a:rPr>
              <a:t>2.968 residências coletadas;</a:t>
            </a:r>
          </a:p>
          <a:p>
            <a:pPr eaLnBrk="1" hangingPunct="1"/>
            <a:r>
              <a:rPr lang="pt-BR" sz="2800" b="1" smtClean="0">
                <a:solidFill>
                  <a:schemeClr val="accent1"/>
                </a:solidFill>
              </a:rPr>
              <a:t>30% de todo o município tratado;</a:t>
            </a:r>
          </a:p>
          <a:p>
            <a:pPr eaLnBrk="1" hangingPunct="1"/>
            <a:r>
              <a:rPr lang="pt-BR" sz="2800" b="1" smtClean="0">
                <a:solidFill>
                  <a:schemeClr val="accent1"/>
                </a:solidFill>
              </a:rPr>
              <a:t>12 milhões investidos.</a:t>
            </a:r>
          </a:p>
        </p:txBody>
      </p:sp>
      <p:pic>
        <p:nvPicPr>
          <p:cNvPr id="45059" name="Picture 8" descr="Obra tubo de esgoto - Indaial - S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478088"/>
            <a:ext cx="3024188" cy="25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 descr="DSC0066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33375"/>
            <a:ext cx="5040312" cy="377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5" descr="DSC0066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2997200"/>
            <a:ext cx="4929188" cy="369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8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-26988"/>
            <a:ext cx="8229600" cy="1143001"/>
          </a:xfrm>
          <a:extLst/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sz="3600" b="1" dirty="0" smtClean="0">
                <a:solidFill>
                  <a:schemeClr val="bg2">
                    <a:lumMod val="25000"/>
                  </a:schemeClr>
                </a:solidFill>
              </a:rPr>
              <a:t>      Estação </a:t>
            </a:r>
            <a:r>
              <a:rPr lang="pt-BR" sz="3600" b="1" dirty="0">
                <a:solidFill>
                  <a:schemeClr val="bg2">
                    <a:lumMod val="25000"/>
                  </a:schemeClr>
                </a:solidFill>
              </a:rPr>
              <a:t>de </a:t>
            </a:r>
            <a:r>
              <a:rPr lang="pt-BR" sz="3600" b="1" dirty="0" smtClean="0">
                <a:solidFill>
                  <a:schemeClr val="bg2">
                    <a:lumMod val="25000"/>
                  </a:schemeClr>
                </a:solidFill>
              </a:rPr>
              <a:t>Tratamento de Esgoto (ETE)</a:t>
            </a:r>
            <a:endParaRPr lang="pt-BR" sz="3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7106" name="Picture 5" descr="ETE Javary 24-09-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1196975"/>
            <a:ext cx="6872287" cy="5154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5" descr="DSC024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863600"/>
            <a:ext cx="4968875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6" descr="DSC0247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3500438"/>
            <a:ext cx="3744913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7" descr="DSC0247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404813"/>
            <a:ext cx="3779838" cy="28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ângulo 4"/>
          <p:cNvSpPr/>
          <p:nvPr/>
        </p:nvSpPr>
        <p:spPr>
          <a:xfrm>
            <a:off x="323850" y="0"/>
            <a:ext cx="3816350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4800" dirty="0">
                <a:solidFill>
                  <a:schemeClr val="bg2">
                    <a:lumMod val="10000"/>
                  </a:schemeClr>
                </a:solidFill>
                <a:latin typeface="Calibri" pitchFamily="34" charset="0"/>
              </a:rPr>
              <a:t>ETE  </a:t>
            </a:r>
            <a:r>
              <a:rPr lang="pt-BR" sz="4800" dirty="0" err="1">
                <a:solidFill>
                  <a:schemeClr val="bg2">
                    <a:lumMod val="10000"/>
                  </a:schemeClr>
                </a:solidFill>
                <a:latin typeface="Calibri" pitchFamily="34" charset="0"/>
              </a:rPr>
              <a:t>Javary</a:t>
            </a:r>
            <a:endParaRPr lang="pt-BR" sz="4800" dirty="0">
              <a:solidFill>
                <a:schemeClr val="bg2">
                  <a:lumMod val="10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6" descr="C:\Users\Mauro\Desktop\1 - 2009-2010-2011\06 PREFEITURA - Projetos\6 Saneamento básico\Despoluição do Lago de Javary\Fotos\ETE - 09-08-11\DSC05382 - 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88913"/>
            <a:ext cx="8572500" cy="642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 descr="C:\Users\Mauro\Desktop\1 - 2009-2010-2011\06 PREFEITURA - Projetos\6 Saneamento básico\Despoluição do Lago de Javary\Fotos\ETE - 09-08-11\DSC05376 - 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42862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3" descr="C:\Users\Mauro\Desktop\1 - 2009-2010-2011\06 PREFEITURA - Projetos\6 Saneamento básico\Despoluição do Lago de Javary\Fotos\ETE - 09-08-11\DSC05377 - IN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429000"/>
            <a:ext cx="4286250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Rectangle 4"/>
          <p:cNvSpPr txBox="1">
            <a:spLocks noChangeArrowheads="1"/>
          </p:cNvSpPr>
          <p:nvPr/>
        </p:nvSpPr>
        <p:spPr bwMode="auto">
          <a:xfrm>
            <a:off x="4859338" y="1052513"/>
            <a:ext cx="3979862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200">
                <a:solidFill>
                  <a:schemeClr val="tx2"/>
                </a:solidFill>
                <a:latin typeface="Constantia" pitchFamily="18" charset="0"/>
              </a:rPr>
              <a:t>Duas das cinco elevatórias</a:t>
            </a:r>
            <a:r>
              <a:rPr lang="pt-BR" sz="3200">
                <a:solidFill>
                  <a:schemeClr val="folHlink"/>
                </a:solidFill>
                <a:latin typeface="Constantia" pitchFamily="18" charset="0"/>
              </a:rPr>
              <a:t>.</a:t>
            </a:r>
          </a:p>
        </p:txBody>
      </p:sp>
      <p:pic>
        <p:nvPicPr>
          <p:cNvPr id="50180" name="Picture 4" descr="C:\Users\Mauro\Desktop\1 - 2009-2010-2011\LOGOS, folhetos e outdoor\Logos\nova-cedae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8" y="4427538"/>
            <a:ext cx="228600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Rectangle 4"/>
          <p:cNvSpPr txBox="1">
            <a:spLocks noChangeArrowheads="1"/>
          </p:cNvSpPr>
          <p:nvPr/>
        </p:nvSpPr>
        <p:spPr bwMode="auto">
          <a:xfrm>
            <a:off x="414338" y="5876925"/>
            <a:ext cx="39782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1600">
                <a:solidFill>
                  <a:schemeClr val="tx2"/>
                </a:solidFill>
                <a:latin typeface="Constantia" pitchFamily="18" charset="0"/>
              </a:rPr>
              <a:t>A administração será em conjunto da Prefeitura e CEDAE.</a:t>
            </a:r>
          </a:p>
        </p:txBody>
      </p:sp>
      <p:pic>
        <p:nvPicPr>
          <p:cNvPr id="50182" name="Picture 5" descr="C:\Users\Mauro\Desktop\1 - 2009-2010-2011\LOGOS, folhetos e outdoor\Logos\Brasão_Municipi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32138" y="4354513"/>
            <a:ext cx="1116012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755650" y="333374"/>
            <a:ext cx="7848600" cy="935385"/>
          </a:xfrm>
          <a:extLst>
            <a:ext uri="{909E8E84-426E-40DD-AFC4-6F175D3DCCD1}"/>
            <a:ext uri="{91240B29-F687-4F45-9708-019B960494DF}"/>
          </a:extLst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pt-BR" sz="4000" b="1" dirty="0" smtClean="0">
                <a:solidFill>
                  <a:schemeClr val="tx2">
                    <a:lumMod val="50000"/>
                  </a:schemeClr>
                </a:solidFill>
              </a:rPr>
              <a:t>No meio da Mata Atlântica,</a:t>
            </a:r>
            <a:br>
              <a:rPr lang="pt-BR" sz="40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pt-BR" b="1" dirty="0" smtClean="0">
                <a:solidFill>
                  <a:schemeClr val="tx2">
                    <a:lumMod val="50000"/>
                  </a:schemeClr>
                </a:solidFill>
              </a:rPr>
              <a:t>30 anos de Lixão.</a:t>
            </a:r>
            <a:r>
              <a:rPr lang="pt-BR" sz="4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</p:txBody>
      </p:sp>
      <p:pic>
        <p:nvPicPr>
          <p:cNvPr id="51202" name="Picture 7" descr="Lixeira da ser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341438"/>
            <a:ext cx="7200900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52226" name="Picture 2" descr="C:\Users\crody\Desktop\rebio\100_01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53250" name="Picture 2" descr="C:\Users\crody\Desktop\rebio\100_02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6513" y="0"/>
            <a:ext cx="9180513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17410" name="Picture 2" descr="C:\Users\crody\Desktop\rebio\apa guand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65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Picture 2" descr="C:\Users\Mauro\Desktop\1 - 2009-2010-2011\06 PREFEITURA - Projetos\ICMS Ecológico\CAPA - Quadro de fator de avaliação e implementação de Unid de Conservaçã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" y="82550"/>
            <a:ext cx="2913063" cy="665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Rectangle 2"/>
          <p:cNvSpPr txBox="1">
            <a:spLocks noChangeArrowheads="1"/>
          </p:cNvSpPr>
          <p:nvPr/>
        </p:nvSpPr>
        <p:spPr bwMode="auto">
          <a:xfrm>
            <a:off x="3132138" y="714375"/>
            <a:ext cx="5832475" cy="494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>
                <a:solidFill>
                  <a:schemeClr val="tx2"/>
                </a:solidFill>
                <a:latin typeface="Constantia" pitchFamily="18" charset="0"/>
              </a:rPr>
              <a:t>As ações ambientais do município se transformam em recursos. </a:t>
            </a:r>
          </a:p>
          <a:p>
            <a:pPr algn="ctr"/>
            <a:endParaRPr lang="pt-BR" sz="3600">
              <a:solidFill>
                <a:schemeClr val="tx2"/>
              </a:solidFill>
              <a:latin typeface="Constantia" pitchFamily="18" charset="0"/>
            </a:endParaRPr>
          </a:p>
          <a:p>
            <a:pPr algn="ctr"/>
            <a:r>
              <a:rPr lang="pt-BR" sz="3600">
                <a:solidFill>
                  <a:schemeClr val="tx2"/>
                </a:solidFill>
                <a:latin typeface="Constantia" pitchFamily="18" charset="0"/>
              </a:rPr>
              <a:t>Em 2011, dos 92 municípios do Estado, Miguel Pereira ficou em 10° lugar</a:t>
            </a:r>
            <a:r>
              <a:rPr lang="pt-BR" sz="3600">
                <a:solidFill>
                  <a:srgbClr val="E6FBA3"/>
                </a:solidFill>
                <a:latin typeface="Constantia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7" name="Picture 7" descr="Logo PREFEITU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88913"/>
            <a:ext cx="6010275" cy="106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86" name="Object 14"/>
          <p:cNvGraphicFramePr>
            <a:graphicFrameLocks noGrp="1" noChangeAspect="1"/>
          </p:cNvGraphicFramePr>
          <p:nvPr>
            <p:ph/>
          </p:nvPr>
        </p:nvGraphicFramePr>
        <p:xfrm>
          <a:off x="250825" y="2133600"/>
          <a:ext cx="8677275" cy="3178175"/>
        </p:xfrm>
        <a:graphic>
          <a:graphicData uri="http://schemas.openxmlformats.org/presentationml/2006/ole">
            <p:oleObj spid="_x0000_s3086" name="CorelDRAW" r:id="rId4" imgW="3624120" imgH="1157040" progId="">
              <p:embed/>
            </p:oleObj>
          </a:graphicData>
        </a:graphic>
      </p:graphicFrame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pt-BR" smtClean="0"/>
          </a:p>
        </p:txBody>
      </p:sp>
      <p:sp>
        <p:nvSpPr>
          <p:cNvPr id="57346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pt-BR" smtClean="0"/>
          </a:p>
        </p:txBody>
      </p:sp>
      <p:pic>
        <p:nvPicPr>
          <p:cNvPr id="57347" name="Picture 4" descr="imperador 1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Text Box 5"/>
          <p:cNvSpPr txBox="1">
            <a:spLocks noChangeArrowheads="1"/>
          </p:cNvSpPr>
          <p:nvPr/>
        </p:nvSpPr>
        <p:spPr bwMode="auto">
          <a:xfrm>
            <a:off x="0" y="5876925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3600" b="1">
                <a:solidFill>
                  <a:srgbClr val="00FF00"/>
                </a:solidFill>
                <a:latin typeface="Constantia" pitchFamily="18" charset="0"/>
                <a:cs typeface="Arial" charset="0"/>
              </a:rPr>
              <a:t> Muito Obrigado - Preserve a Natureza !!!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Espaço Reservado para Conteúdo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pt-BR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6250"/>
            <a:ext cx="7710488" cy="580548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Espaço Reservado para Conteúdo 1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pt-BR" smtClean="0"/>
          </a:p>
        </p:txBody>
      </p:sp>
      <p:pic>
        <p:nvPicPr>
          <p:cNvPr id="19458" name="Picture 2" descr="C:\Users\Computer\Documents\ARQUIVOS\UC´s\UCs M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" y="549275"/>
            <a:ext cx="8142288" cy="560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1913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pt-BR" dirty="0" smtClean="0"/>
              <a:t>            </a:t>
            </a:r>
            <a:r>
              <a:rPr lang="pt-BR" sz="6000" dirty="0" smtClean="0">
                <a:solidFill>
                  <a:schemeClr val="tx2">
                    <a:lumMod val="50000"/>
                  </a:schemeClr>
                </a:solidFill>
              </a:rPr>
              <a:t>Divisor de Águas</a:t>
            </a:r>
            <a:endParaRPr lang="pt-BR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482" name="Picture 2" descr="C:\Users\crody\Pictures\RHRJ I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981075"/>
            <a:ext cx="8070850" cy="5645150"/>
          </a:xfrm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05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305800" cy="1143000"/>
          </a:xfrm>
        </p:spPr>
        <p:txBody>
          <a:bodyPr/>
          <a:lstStyle/>
          <a:p>
            <a:pPr>
              <a:defRPr/>
            </a:pPr>
            <a:endParaRPr lang="pt-BR"/>
          </a:p>
        </p:txBody>
      </p:sp>
      <p:pic>
        <p:nvPicPr>
          <p:cNvPr id="22530" name="Picture 2" descr="C:\Users\crody\Desktop\rebio\0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o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x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327</Words>
  <Application>Microsoft Office PowerPoint</Application>
  <PresentationFormat>On-screen Show (4:3)</PresentationFormat>
  <Paragraphs>43</Paragraphs>
  <Slides>42</Slides>
  <Notes>0</Notes>
  <HiddenSlides>0</HiddenSlides>
  <MMClips>0</MMClips>
  <ScaleCrop>false</ScaleCrop>
  <HeadingPairs>
    <vt:vector size="8" baseType="variant">
      <vt:variant>
        <vt:lpstr>Fontes usadas</vt:lpstr>
      </vt:variant>
      <vt:variant>
        <vt:i4>8</vt:i4>
      </vt:variant>
      <vt:variant>
        <vt:lpstr>Modelo de design</vt:lpstr>
      </vt:variant>
      <vt:variant>
        <vt:i4>3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42</vt:i4>
      </vt:variant>
    </vt:vector>
  </HeadingPairs>
  <TitlesOfParts>
    <vt:vector size="54" baseType="lpstr">
      <vt:lpstr>Constantia</vt:lpstr>
      <vt:lpstr>Arial</vt:lpstr>
      <vt:lpstr>Calibri</vt:lpstr>
      <vt:lpstr>Wingdings 2</vt:lpstr>
      <vt:lpstr>Tahoma</vt:lpstr>
      <vt:lpstr>Times New Roman</vt:lpstr>
      <vt:lpstr>Andalus</vt:lpstr>
      <vt:lpstr>Wingdings</vt:lpstr>
      <vt:lpstr>Fluxo</vt:lpstr>
      <vt:lpstr>Fluxo</vt:lpstr>
      <vt:lpstr>Fluxo</vt:lpstr>
      <vt:lpstr>CorelDRAW</vt:lpstr>
      <vt:lpstr>Slide 1</vt:lpstr>
      <vt:lpstr>Slide 2</vt:lpstr>
      <vt:lpstr>Slide 3</vt:lpstr>
      <vt:lpstr>Slide 4</vt:lpstr>
      <vt:lpstr>Slide 5</vt:lpstr>
      <vt:lpstr>Slide 6</vt:lpstr>
      <vt:lpstr>            Divisor de Águas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Com o bio-digestor o criador de porcos e patos, em especial, não poluirá mais os rios e ó bio-gás servirá para atender a sua cozinha 30 dias no mês.</vt:lpstr>
      <vt:lpstr>Slide 25</vt:lpstr>
      <vt:lpstr>Slide 26</vt:lpstr>
      <vt:lpstr>Slide 27</vt:lpstr>
      <vt:lpstr>Slide 28</vt:lpstr>
      <vt:lpstr>Slide 29</vt:lpstr>
      <vt:lpstr>Slide 30</vt:lpstr>
      <vt:lpstr>Números do Programa de Despoluição do Lago de Javary.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Computer</dc:creator>
  <cp:lastModifiedBy>user</cp:lastModifiedBy>
  <cp:revision>24</cp:revision>
  <dcterms:created xsi:type="dcterms:W3CDTF">2012-06-19T16:53:22Z</dcterms:created>
  <dcterms:modified xsi:type="dcterms:W3CDTF">2012-06-29T21:03:55Z</dcterms:modified>
</cp:coreProperties>
</file>